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smtClean="0"/>
              <a:pPr/>
              <a:t>5/9/2020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smtClean="0"/>
              <a:t>
              </a:t>
            </a:r>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2766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5/9/2020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6989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5/9/2020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745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5/9/2020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6069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5/9/2020</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9078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5/9/2020</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5385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5/9/2020</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2376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5/9/2020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4986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5/9/2020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8767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5/9/2020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992802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403254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30425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260685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BE451C3-0FF4-47C4-B829-773ADF60F88C}" type="datetimeFigureOut">
              <a:rPr lang="en-US" smtClean="0"/>
              <a:t>5/9/2020</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70382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BE451C3-0FF4-47C4-B829-773ADF60F88C}" type="datetimeFigureOut">
              <a:rPr lang="en-US" smtClean="0"/>
              <a:t>5/9/2020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622919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smtClean="0"/>
              <a:t>5/9/2020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4684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smtClean="0"/>
              <a:t>5/9/2020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6582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smtClean="0"/>
              <a:t>5/9/2020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smtClean="0"/>
              <a:t>
              </a:t>
            </a:r>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329703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26" y="515155"/>
            <a:ext cx="10779617" cy="3606084"/>
          </a:xfrm>
          <a:prstGeom prst="rect">
            <a:avLst/>
          </a:prstGeom>
        </p:spPr>
      </p:pic>
      <p:sp>
        <p:nvSpPr>
          <p:cNvPr id="2" name="Title 1"/>
          <p:cNvSpPr>
            <a:spLocks noGrp="1"/>
          </p:cNvSpPr>
          <p:nvPr>
            <p:ph type="ctrTitle"/>
          </p:nvPr>
        </p:nvSpPr>
        <p:spPr>
          <a:xfrm>
            <a:off x="1154955" y="4211392"/>
            <a:ext cx="8825658" cy="565988"/>
          </a:xfrm>
        </p:spPr>
        <p:txBody>
          <a:bodyPr/>
          <a:lstStyle/>
          <a:p>
            <a:r>
              <a:rPr lang="en-IN" dirty="0" smtClean="0">
                <a:solidFill>
                  <a:srgbClr val="00B0F0"/>
                </a:solidFill>
                <a:latin typeface="Algerian" panose="04020705040A02060702" pitchFamily="82" charset="0"/>
              </a:rPr>
              <a:t>THEORIES OF EVOLUTION</a:t>
            </a:r>
            <a:endParaRPr lang="en-IN" dirty="0">
              <a:solidFill>
                <a:srgbClr val="00B0F0"/>
              </a:solidFill>
              <a:latin typeface="Algerian" panose="04020705040A02060702" pitchFamily="82" charset="0"/>
            </a:endParaRPr>
          </a:p>
        </p:txBody>
      </p:sp>
      <p:sp>
        <p:nvSpPr>
          <p:cNvPr id="3" name="Subtitle 2"/>
          <p:cNvSpPr>
            <a:spLocks noGrp="1"/>
          </p:cNvSpPr>
          <p:nvPr>
            <p:ph type="subTitle" idx="1"/>
          </p:nvPr>
        </p:nvSpPr>
        <p:spPr/>
        <p:txBody>
          <a:bodyPr>
            <a:normAutofit/>
          </a:bodyPr>
          <a:lstStyle/>
          <a:p>
            <a:r>
              <a:rPr lang="en-IN" sz="4000" dirty="0" smtClean="0">
                <a:solidFill>
                  <a:srgbClr val="FFFF00"/>
                </a:solidFill>
                <a:latin typeface="Times New Roman" panose="02020603050405020304" pitchFamily="18" charset="0"/>
                <a:cs typeface="Times New Roman" panose="02020603050405020304" pitchFamily="18" charset="0"/>
              </a:rPr>
              <a:t>LAMARCKISM AND DARWINISM</a:t>
            </a:r>
            <a:endParaRPr lang="en-IN" sz="40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4441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C000"/>
                </a:solidFill>
              </a:rPr>
              <a:t>LAMARCKISM: </a:t>
            </a:r>
            <a:r>
              <a:rPr lang="en-IN" sz="2400" b="1" dirty="0" smtClean="0">
                <a:solidFill>
                  <a:srgbClr val="92D050"/>
                </a:solidFill>
              </a:rPr>
              <a:t>inheritance of acquired characters</a:t>
            </a:r>
            <a:endParaRPr lang="en-IN" sz="2400" b="1" dirty="0">
              <a:solidFill>
                <a:srgbClr val="92D050"/>
              </a:solidFill>
            </a:endParaRPr>
          </a:p>
        </p:txBody>
      </p:sp>
      <p:sp>
        <p:nvSpPr>
          <p:cNvPr id="3" name="Content Placeholder 2"/>
          <p:cNvSpPr>
            <a:spLocks noGrp="1"/>
          </p:cNvSpPr>
          <p:nvPr>
            <p:ph idx="1"/>
          </p:nvPr>
        </p:nvSpPr>
        <p:spPr/>
        <p:txBody>
          <a:bodyPr>
            <a:normAutofit lnSpcReduction="10000"/>
          </a:bodyPr>
          <a:lstStyle/>
          <a:p>
            <a:r>
              <a:rPr lang="en-IN" sz="3200" b="1" dirty="0" smtClean="0">
                <a:solidFill>
                  <a:srgbClr val="002060"/>
                </a:solidFill>
              </a:rPr>
              <a:t>Lamarckism can be defined as ‘The changes in structure or function of any organ acquired during the life –time of an individual in response to changes in the surrounding environment are inherited by its </a:t>
            </a:r>
            <a:r>
              <a:rPr lang="en-IN" sz="3200" b="1" dirty="0" err="1" smtClean="0">
                <a:solidFill>
                  <a:srgbClr val="002060"/>
                </a:solidFill>
              </a:rPr>
              <a:t>offsprings</a:t>
            </a:r>
            <a:r>
              <a:rPr lang="en-IN" sz="3200" b="1" dirty="0" smtClean="0">
                <a:solidFill>
                  <a:srgbClr val="002060"/>
                </a:solidFill>
              </a:rPr>
              <a:t> and keep on adding up over a period of time’</a:t>
            </a:r>
            <a:endParaRPr lang="en-IN" sz="3200" b="1" dirty="0">
              <a:solidFill>
                <a:srgbClr val="002060"/>
              </a:solidFill>
            </a:endParaRPr>
          </a:p>
        </p:txBody>
      </p:sp>
    </p:spTree>
    <p:extLst>
      <p:ext uri="{BB962C8B-B14F-4D97-AF65-F5344CB8AC3E}">
        <p14:creationId xmlns:p14="http://schemas.microsoft.com/office/powerpoint/2010/main" val="18459488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00B0F0"/>
                </a:solidFill>
              </a:rPr>
              <a:t>POSTULATES OF LAMARCKISM</a:t>
            </a:r>
            <a:endParaRPr lang="en-IN" dirty="0">
              <a:solidFill>
                <a:srgbClr val="00B0F0"/>
              </a:solidFill>
            </a:endParaRPr>
          </a:p>
        </p:txBody>
      </p:sp>
      <p:sp>
        <p:nvSpPr>
          <p:cNvPr id="3" name="Content Placeholder 2"/>
          <p:cNvSpPr>
            <a:spLocks noGrp="1"/>
          </p:cNvSpPr>
          <p:nvPr>
            <p:ph idx="1"/>
          </p:nvPr>
        </p:nvSpPr>
        <p:spPr>
          <a:xfrm>
            <a:off x="437882" y="2292439"/>
            <a:ext cx="10509160" cy="4565561"/>
          </a:xfrm>
        </p:spPr>
        <p:txBody>
          <a:bodyPr>
            <a:normAutofit/>
          </a:bodyPr>
          <a:lstStyle/>
          <a:p>
            <a:r>
              <a:rPr lang="en-IN" sz="2400" b="1" dirty="0" smtClean="0">
                <a:solidFill>
                  <a:schemeClr val="accent1"/>
                </a:solidFill>
              </a:rPr>
              <a:t>NEW NEEDS : </a:t>
            </a:r>
            <a:r>
              <a:rPr lang="en-IN" sz="2000" dirty="0" smtClean="0">
                <a:solidFill>
                  <a:srgbClr val="002060"/>
                </a:solidFill>
                <a:latin typeface="Times New Roman" panose="02020603050405020304" pitchFamily="18" charset="0"/>
                <a:cs typeface="Times New Roman" panose="02020603050405020304" pitchFamily="18" charset="0"/>
              </a:rPr>
              <a:t>The new need results in the formation of new organ or a part in the </a:t>
            </a:r>
            <a:r>
              <a:rPr lang="en-IN" sz="2000" dirty="0" err="1" smtClean="0">
                <a:solidFill>
                  <a:srgbClr val="002060"/>
                </a:solidFill>
                <a:latin typeface="Times New Roman" panose="02020603050405020304" pitchFamily="18" charset="0"/>
                <a:cs typeface="Times New Roman" panose="02020603050405020304" pitchFamily="18" charset="0"/>
              </a:rPr>
              <a:t>body.If</a:t>
            </a:r>
            <a:r>
              <a:rPr lang="en-IN" sz="2000" dirty="0" smtClean="0">
                <a:solidFill>
                  <a:srgbClr val="002060"/>
                </a:solidFill>
                <a:latin typeface="Times New Roman" panose="02020603050405020304" pitchFamily="18" charset="0"/>
                <a:cs typeface="Times New Roman" panose="02020603050405020304" pitchFamily="18" charset="0"/>
              </a:rPr>
              <a:t> the need continues that organ or part also continues to grow</a:t>
            </a:r>
            <a:r>
              <a:rPr lang="en-IN" sz="1600" dirty="0" smtClean="0">
                <a:solidFill>
                  <a:schemeClr val="tx1"/>
                </a:solidFill>
              </a:rPr>
              <a:t>.</a:t>
            </a:r>
          </a:p>
          <a:p>
            <a:pPr marL="0" indent="0">
              <a:buNone/>
            </a:pPr>
            <a:endParaRPr lang="en-IN" sz="1600" dirty="0" smtClean="0">
              <a:solidFill>
                <a:schemeClr val="tx1"/>
              </a:solidFill>
            </a:endParaRPr>
          </a:p>
          <a:p>
            <a:r>
              <a:rPr lang="en-IN" sz="2400" b="1" dirty="0" smtClean="0">
                <a:solidFill>
                  <a:schemeClr val="accent1"/>
                </a:solidFill>
              </a:rPr>
              <a:t>BY USE AND DISUSE :</a:t>
            </a:r>
            <a:r>
              <a:rPr lang="en-IN" sz="2400" dirty="0" smtClean="0">
                <a:solidFill>
                  <a:srgbClr val="002060"/>
                </a:solidFill>
                <a:latin typeface="Times New Roman" panose="02020603050405020304" pitchFamily="18" charset="0"/>
                <a:cs typeface="Times New Roman" panose="02020603050405020304" pitchFamily="18" charset="0"/>
              </a:rPr>
              <a:t> The new habits involve greater use of certain organs to meet the new need and disuse or lesser use changed condition. </a:t>
            </a:r>
            <a:r>
              <a:rPr lang="en-IN" sz="2400" dirty="0" err="1" smtClean="0">
                <a:solidFill>
                  <a:srgbClr val="002060"/>
                </a:solidFill>
                <a:latin typeface="Times New Roman" panose="02020603050405020304" pitchFamily="18" charset="0"/>
                <a:cs typeface="Times New Roman" panose="02020603050405020304" pitchFamily="18" charset="0"/>
              </a:rPr>
              <a:t>E.g</a:t>
            </a:r>
            <a:r>
              <a:rPr lang="en-IN" sz="2400" dirty="0" smtClean="0">
                <a:solidFill>
                  <a:srgbClr val="002060"/>
                </a:solidFill>
                <a:latin typeface="Times New Roman" panose="02020603050405020304" pitchFamily="18" charset="0"/>
                <a:cs typeface="Times New Roman" panose="02020603050405020304" pitchFamily="18" charset="0"/>
              </a:rPr>
              <a:t>- vestigial organs.</a:t>
            </a:r>
          </a:p>
          <a:p>
            <a:pPr marL="0" indent="0">
              <a:buNone/>
            </a:pPr>
            <a:endParaRPr lang="en-IN" sz="1600" dirty="0" smtClean="0">
              <a:solidFill>
                <a:schemeClr val="tx1"/>
              </a:solidFill>
            </a:endParaRPr>
          </a:p>
          <a:p>
            <a:r>
              <a:rPr lang="en-IN" sz="2400" b="1" dirty="0" smtClean="0">
                <a:solidFill>
                  <a:schemeClr val="accent1"/>
                </a:solidFill>
              </a:rPr>
              <a:t>INHERITANCE OF ACQUIRED CHARACTERS:</a:t>
            </a:r>
            <a:r>
              <a:rPr lang="en-IN" sz="2400" b="1" dirty="0" smtClean="0">
                <a:solidFill>
                  <a:srgbClr val="002060"/>
                </a:solidFill>
                <a:latin typeface="Times New Roman" panose="02020603050405020304" pitchFamily="18" charset="0"/>
                <a:cs typeface="Times New Roman" panose="02020603050405020304" pitchFamily="18" charset="0"/>
              </a:rPr>
              <a:t> </a:t>
            </a:r>
            <a:r>
              <a:rPr lang="en-IN" sz="2400" dirty="0" smtClean="0">
                <a:solidFill>
                  <a:srgbClr val="002060"/>
                </a:solidFill>
                <a:latin typeface="Times New Roman" panose="02020603050405020304" pitchFamily="18" charset="0"/>
                <a:cs typeface="Times New Roman" panose="02020603050405020304" pitchFamily="18" charset="0"/>
              </a:rPr>
              <a:t>The characters acquired by an organism during life time are passed on to the next generation.</a:t>
            </a:r>
            <a:endParaRPr lang="en-IN" sz="2400" b="1" dirty="0" smtClean="0">
              <a:solidFill>
                <a:srgbClr val="002060"/>
              </a:solidFill>
              <a:latin typeface="Times New Roman" panose="02020603050405020304" pitchFamily="18" charset="0"/>
              <a:cs typeface="Times New Roman" panose="02020603050405020304" pitchFamily="18" charset="0"/>
            </a:endParaRPr>
          </a:p>
          <a:p>
            <a:endParaRPr lang="en-IN" sz="2400" b="1" dirty="0">
              <a:solidFill>
                <a:schemeClr val="accent1"/>
              </a:solidFill>
            </a:endParaRPr>
          </a:p>
        </p:txBody>
      </p:sp>
    </p:spTree>
    <p:extLst>
      <p:ext uri="{BB962C8B-B14F-4D97-AF65-F5344CB8AC3E}">
        <p14:creationId xmlns:p14="http://schemas.microsoft.com/office/powerpoint/2010/main" val="1064341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13" y="489397"/>
            <a:ext cx="10148551" cy="1609859"/>
          </a:xfrm>
        </p:spPr>
        <p:txBody>
          <a:bodyPr/>
          <a:lstStyle/>
          <a:p>
            <a:r>
              <a:rPr lang="en-IN" dirty="0" smtClean="0">
                <a:solidFill>
                  <a:srgbClr val="FFC000"/>
                </a:solidFill>
                <a:latin typeface="Times New Roman" panose="02020603050405020304" pitchFamily="18" charset="0"/>
                <a:cs typeface="Times New Roman" panose="02020603050405020304" pitchFamily="18" charset="0"/>
              </a:rPr>
              <a:t>EVIDENCE OF LAMARCKISM :Long neck in Giraffe</a:t>
            </a:r>
            <a:endParaRPr lang="en-IN" dirty="0">
              <a:solidFill>
                <a:srgbClr val="FFC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8490" y="2228045"/>
            <a:ext cx="10071279" cy="4629955"/>
          </a:xfrm>
        </p:spPr>
      </p:pic>
    </p:spTree>
    <p:extLst>
      <p:ext uri="{BB962C8B-B14F-4D97-AF65-F5344CB8AC3E}">
        <p14:creationId xmlns:p14="http://schemas.microsoft.com/office/powerpoint/2010/main" val="2687770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latin typeface="Algerian" panose="04020705040A02060702" pitchFamily="82" charset="0"/>
              </a:rPr>
              <a:t>Critism</a:t>
            </a:r>
            <a:r>
              <a:rPr lang="en-IN" dirty="0" smtClean="0">
                <a:latin typeface="Algerian" panose="04020705040A02060702" pitchFamily="82" charset="0"/>
              </a:rPr>
              <a:t> of Lamarckism :</a:t>
            </a:r>
            <a:endParaRPr lang="en-IN" dirty="0">
              <a:latin typeface="Algerian" panose="04020705040A02060702" pitchFamily="82" charset="0"/>
            </a:endParaRPr>
          </a:p>
        </p:txBody>
      </p:sp>
      <p:sp>
        <p:nvSpPr>
          <p:cNvPr id="3" name="Content Placeholder 2"/>
          <p:cNvSpPr>
            <a:spLocks noGrp="1"/>
          </p:cNvSpPr>
          <p:nvPr>
            <p:ph idx="1"/>
          </p:nvPr>
        </p:nvSpPr>
        <p:spPr>
          <a:xfrm>
            <a:off x="566670" y="2215166"/>
            <a:ext cx="10212947" cy="4391696"/>
          </a:xfrm>
        </p:spPr>
        <p:txBody>
          <a:bodyPr>
            <a:normAutofit/>
          </a:bodyPr>
          <a:lstStyle/>
          <a:p>
            <a:pPr>
              <a:buFont typeface="Wingdings 3" panose="05040102010807070707" pitchFamily="18" charset="2"/>
              <a:buChar char=""/>
            </a:pPr>
            <a:r>
              <a:rPr lang="en-IN" sz="3200" dirty="0" smtClean="0">
                <a:latin typeface="Times New Roman" panose="02020603050405020304" pitchFamily="18" charset="0"/>
                <a:cs typeface="Times New Roman" panose="02020603050405020304" pitchFamily="18" charset="0"/>
              </a:rPr>
              <a:t>Tendency to increase in size</a:t>
            </a:r>
          </a:p>
          <a:p>
            <a:pPr>
              <a:buFont typeface="Wingdings 3" panose="05040102010807070707" pitchFamily="18" charset="2"/>
              <a:buChar char=""/>
            </a:pPr>
            <a:r>
              <a:rPr lang="en-IN" sz="3200" dirty="0" smtClean="0">
                <a:latin typeface="Times New Roman" panose="02020603050405020304" pitchFamily="18" charset="0"/>
                <a:cs typeface="Times New Roman" panose="02020603050405020304" pitchFamily="18" charset="0"/>
              </a:rPr>
              <a:t>New organs develop when the organisms feel their need.</a:t>
            </a:r>
          </a:p>
          <a:p>
            <a:pPr>
              <a:buFont typeface="Wingdings 3" panose="05040102010807070707" pitchFamily="18" charset="2"/>
              <a:buChar char=""/>
            </a:pPr>
            <a:r>
              <a:rPr lang="en-IN" sz="3200" dirty="0" smtClean="0">
                <a:latin typeface="Times New Roman" panose="02020603050405020304" pitchFamily="18" charset="0"/>
                <a:cs typeface="Times New Roman" panose="02020603050405020304" pitchFamily="18" charset="0"/>
              </a:rPr>
              <a:t>Reaction to the environment.</a:t>
            </a:r>
          </a:p>
          <a:p>
            <a:pPr>
              <a:buFont typeface="Wingdings 3" panose="05040102010807070707" pitchFamily="18" charset="2"/>
              <a:buChar char=""/>
            </a:pPr>
            <a:r>
              <a:rPr lang="en-IN" sz="3200" dirty="0" smtClean="0">
                <a:latin typeface="Times New Roman" panose="02020603050405020304" pitchFamily="18" charset="0"/>
                <a:cs typeface="Times New Roman" panose="02020603050405020304" pitchFamily="18" charset="0"/>
              </a:rPr>
              <a:t>Discard of concept inheritance of acquired characters.</a:t>
            </a:r>
          </a:p>
          <a:p>
            <a:pPr>
              <a:buFont typeface="Wingdings 3" panose="05040102010807070707" pitchFamily="18" charset="2"/>
              <a:buChar char=""/>
            </a:pPr>
            <a:r>
              <a:rPr lang="en-IN" sz="3200" dirty="0" smtClean="0">
                <a:latin typeface="Times New Roman" panose="02020603050405020304" pitchFamily="18" charset="0"/>
                <a:cs typeface="Times New Roman" panose="02020603050405020304" pitchFamily="18" charset="0"/>
              </a:rPr>
              <a:t>Theory of continuity of </a:t>
            </a:r>
            <a:r>
              <a:rPr lang="en-IN" sz="3200" dirty="0" err="1" smtClean="0">
                <a:latin typeface="Times New Roman" panose="02020603050405020304" pitchFamily="18" charset="0"/>
                <a:cs typeface="Times New Roman" panose="02020603050405020304" pitchFamily="18" charset="0"/>
              </a:rPr>
              <a:t>germplasm</a:t>
            </a:r>
            <a:r>
              <a:rPr lang="en-IN" sz="3200" dirty="0" smtClean="0">
                <a:latin typeface="Times New Roman" panose="02020603050405020304" pitchFamily="18" charset="0"/>
                <a:cs typeface="Times New Roman" panose="02020603050405020304" pitchFamily="18" charset="0"/>
              </a:rPr>
              <a:t>.</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6392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612" y="656823"/>
            <a:ext cx="9800822" cy="1023809"/>
          </a:xfrm>
        </p:spPr>
        <p:txBody>
          <a:bodyPr/>
          <a:lstStyle/>
          <a:p>
            <a:r>
              <a:rPr lang="en-IN" dirty="0" smtClean="0">
                <a:latin typeface="Algerian" panose="04020705040A02060702" pitchFamily="82" charset="0"/>
              </a:rPr>
              <a:t>DARWINISMS : </a:t>
            </a:r>
            <a:r>
              <a:rPr lang="en-IN" sz="3200" dirty="0" smtClean="0">
                <a:solidFill>
                  <a:srgbClr val="FFC000"/>
                </a:solidFill>
                <a:latin typeface="Algerian" panose="04020705040A02060702" pitchFamily="82" charset="0"/>
              </a:rPr>
              <a:t>THEORY OF NATURAL SELECTION</a:t>
            </a:r>
            <a:br>
              <a:rPr lang="en-IN" sz="3200" dirty="0" smtClean="0">
                <a:solidFill>
                  <a:srgbClr val="FFC000"/>
                </a:solidFill>
                <a:latin typeface="Algerian" panose="04020705040A02060702" pitchFamily="82" charset="0"/>
              </a:rPr>
            </a:br>
            <a:r>
              <a:rPr lang="en-IN" sz="2800" dirty="0" smtClean="0">
                <a:solidFill>
                  <a:srgbClr val="FFC000"/>
                </a:solidFill>
                <a:latin typeface="Times New Roman" panose="02020603050405020304" pitchFamily="18" charset="0"/>
                <a:cs typeface="Times New Roman" panose="02020603050405020304" pitchFamily="18" charset="0"/>
              </a:rPr>
              <a:t>(ORIGIN OF SPECIES BY MEANS OF NATURAL SELECTION</a:t>
            </a:r>
            <a:endParaRPr lang="en-IN" sz="28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76518" y="2240924"/>
            <a:ext cx="10985679" cy="4365938"/>
          </a:xfrm>
        </p:spPr>
        <p:txBody>
          <a:bodyPr/>
          <a:lstStyle/>
          <a:p>
            <a:pPr>
              <a:lnSpc>
                <a:spcPct val="150000"/>
              </a:lnSpc>
              <a:buFont typeface="Wingdings" panose="05000000000000000000" pitchFamily="2" charset="2"/>
              <a:buChar char="Ø"/>
            </a:pPr>
            <a:r>
              <a:rPr lang="en-IN" sz="2400" b="1" dirty="0" smtClean="0">
                <a:solidFill>
                  <a:schemeClr val="tx1"/>
                </a:solidFill>
                <a:latin typeface="Times New Roman" panose="02020603050405020304" pitchFamily="18" charset="0"/>
                <a:cs typeface="Times New Roman" panose="02020603050405020304" pitchFamily="18" charset="0"/>
              </a:rPr>
              <a:t>PRODIGILITY OF REPRODUCTION.</a:t>
            </a:r>
          </a:p>
          <a:p>
            <a:pPr>
              <a:lnSpc>
                <a:spcPct val="150000"/>
              </a:lnSpc>
              <a:buFont typeface="Wingdings" panose="05000000000000000000" pitchFamily="2" charset="2"/>
              <a:buChar char="Ø"/>
            </a:pPr>
            <a:r>
              <a:rPr lang="en-IN" sz="2400" b="1" dirty="0" smtClean="0">
                <a:solidFill>
                  <a:schemeClr val="tx1"/>
                </a:solidFill>
                <a:latin typeface="Times New Roman" panose="02020603050405020304" pitchFamily="18" charset="0"/>
                <a:cs typeface="Times New Roman" panose="02020603050405020304" pitchFamily="18" charset="0"/>
              </a:rPr>
              <a:t>LIMITATION OF FOOD AND SPACE FOR LIVING.</a:t>
            </a:r>
          </a:p>
          <a:p>
            <a:pPr>
              <a:lnSpc>
                <a:spcPct val="150000"/>
              </a:lnSpc>
              <a:buFont typeface="Wingdings" panose="05000000000000000000" pitchFamily="2" charset="2"/>
              <a:buChar char="Ø"/>
            </a:pPr>
            <a:r>
              <a:rPr lang="en-IN" sz="2400" b="1" dirty="0" smtClean="0">
                <a:solidFill>
                  <a:schemeClr val="tx1"/>
                </a:solidFill>
                <a:latin typeface="Times New Roman" panose="02020603050405020304" pitchFamily="18" charset="0"/>
                <a:cs typeface="Times New Roman" panose="02020603050405020304" pitchFamily="18" charset="0"/>
              </a:rPr>
              <a:t>STRUGGLE FOR EXISTENCE (INTERSPECIFIC AND INTRASPECIFIC).</a:t>
            </a:r>
          </a:p>
          <a:p>
            <a:pPr>
              <a:lnSpc>
                <a:spcPct val="150000"/>
              </a:lnSpc>
              <a:buFont typeface="Wingdings" panose="05000000000000000000" pitchFamily="2" charset="2"/>
              <a:buChar char="Ø"/>
            </a:pPr>
            <a:r>
              <a:rPr lang="en-IN" sz="2400" b="1" dirty="0" smtClean="0">
                <a:solidFill>
                  <a:schemeClr val="tx1"/>
                </a:solidFill>
                <a:latin typeface="Times New Roman" panose="02020603050405020304" pitchFamily="18" charset="0"/>
                <a:cs typeface="Times New Roman" panose="02020603050405020304" pitchFamily="18" charset="0"/>
              </a:rPr>
              <a:t>SURVIVAL OF THE FITTEST.</a:t>
            </a:r>
          </a:p>
          <a:p>
            <a:pPr>
              <a:lnSpc>
                <a:spcPct val="150000"/>
              </a:lnSpc>
              <a:buFont typeface="Wingdings" panose="05000000000000000000" pitchFamily="2" charset="2"/>
              <a:buChar char="Ø"/>
            </a:pPr>
            <a:r>
              <a:rPr lang="en-IN" sz="2400" b="1" dirty="0" smtClean="0">
                <a:solidFill>
                  <a:schemeClr val="tx1"/>
                </a:solidFill>
                <a:latin typeface="Times New Roman" panose="02020603050405020304" pitchFamily="18" charset="0"/>
                <a:cs typeface="Times New Roman" panose="02020603050405020304" pitchFamily="18" charset="0"/>
              </a:rPr>
              <a:t>ORIGIN OF VARIATION.</a:t>
            </a:r>
          </a:p>
          <a:p>
            <a:pPr>
              <a:lnSpc>
                <a:spcPct val="150000"/>
              </a:lnSpc>
              <a:buFont typeface="Wingdings" panose="05000000000000000000" pitchFamily="2" charset="2"/>
              <a:buChar char="Ø"/>
            </a:pPr>
            <a:r>
              <a:rPr lang="en-IN" sz="2400" b="1" dirty="0" smtClean="0">
                <a:solidFill>
                  <a:schemeClr val="tx1"/>
                </a:solidFill>
                <a:latin typeface="Times New Roman" panose="02020603050405020304" pitchFamily="18" charset="0"/>
                <a:cs typeface="Times New Roman" panose="02020603050405020304" pitchFamily="18" charset="0"/>
              </a:rPr>
              <a:t>ORIGIN OF NEW SPECIES.</a:t>
            </a:r>
            <a:endParaRPr lang="en-IN"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1238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83" y="-180304"/>
            <a:ext cx="10650828" cy="6877318"/>
          </a:xfrm>
          <a:prstGeom prst="rect">
            <a:avLst/>
          </a:prstGeom>
        </p:spPr>
      </p:pic>
    </p:spTree>
    <p:extLst>
      <p:ext uri="{BB962C8B-B14F-4D97-AF65-F5344CB8AC3E}">
        <p14:creationId xmlns:p14="http://schemas.microsoft.com/office/powerpoint/2010/main" val="32876314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120</TotalTime>
  <Words>233</Words>
  <Application>Microsoft Office PowerPoint</Application>
  <PresentationFormat>Widescreen</PresentationFormat>
  <Paragraphs>24</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Algerian</vt:lpstr>
      <vt:lpstr>Arial</vt:lpstr>
      <vt:lpstr>Century Gothic</vt:lpstr>
      <vt:lpstr>Times New Roman</vt:lpstr>
      <vt:lpstr>Wingdings</vt:lpstr>
      <vt:lpstr>Wingdings 3</vt:lpstr>
      <vt:lpstr>Ion Boardroom</vt:lpstr>
      <vt:lpstr>THEORIES OF EVOLUTION</vt:lpstr>
      <vt:lpstr>LAMARCKISM: inheritance of acquired characters</vt:lpstr>
      <vt:lpstr>POSTULATES OF LAMARCKISM</vt:lpstr>
      <vt:lpstr>EVIDENCE OF LAMARCKISM :Long neck in Giraffe</vt:lpstr>
      <vt:lpstr>Critism of Lamarckism :</vt:lpstr>
      <vt:lpstr>DARWINISMS : THEORY OF NATURAL SELECTION (ORIGIN OF SPECIES BY MEANS OF NATURAL SELECTION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OF EVOLUTION</dc:title>
  <dc:creator>MAMPI</dc:creator>
  <cp:lastModifiedBy>MAMPI</cp:lastModifiedBy>
  <cp:revision>11</cp:revision>
  <dcterms:created xsi:type="dcterms:W3CDTF">2020-05-09T07:07:05Z</dcterms:created>
  <dcterms:modified xsi:type="dcterms:W3CDTF">2020-05-09T09:07:55Z</dcterms:modified>
</cp:coreProperties>
</file>